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285"/>
    <p:restoredTop sz="86442"/>
  </p:normalViewPr>
  <p:slideViewPr>
    <p:cSldViewPr snapToGrid="0" snapToObjects="1">
      <p:cViewPr varScale="1">
        <p:scale>
          <a:sx n="94" d="100"/>
          <a:sy n="94" d="100"/>
        </p:scale>
        <p:origin x="200" y="648"/>
      </p:cViewPr>
      <p:guideLst/>
    </p:cSldViewPr>
  </p:slideViewPr>
  <p:outlineViewPr>
    <p:cViewPr>
      <p:scale>
        <a:sx n="33" d="100"/>
        <a:sy n="33" d="100"/>
      </p:scale>
      <p:origin x="0" y="-30528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30A32E-608A-4944-AD79-D483AA323849}" type="datetimeFigureOut">
              <a:rPr lang="en-US" smtClean="0"/>
              <a:t>4/9/18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DCB23A-67E3-1646-90F4-D15C7BC598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067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CB23A-67E3-1646-90F4-D15C7BC5983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780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CB23A-67E3-1646-90F4-D15C7BC5983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5885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CB23A-67E3-1646-90F4-D15C7BC5983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257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CB23A-67E3-1646-90F4-D15C7BC5983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2429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0A512-8E21-274F-9384-FEF1419AB0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18A984-98E8-1A42-BD20-B1D7C2FFEF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E76D77-398B-EC49-9E2B-90313B119E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14D51-FF5A-5F4B-8DF0-6C74A47B93BC}" type="datetimeFigureOut">
              <a:rPr lang="en-US" smtClean="0"/>
              <a:t>4/9/18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258042-0C33-894A-B66F-A4B3A81575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934C21-31AB-494D-ACB9-7FD21977CD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3573E-04E2-9B4E-A753-1C04CA4B34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372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A7BA2F-91CC-FE41-A0AC-1052764EB4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DE5E24-9455-8840-9938-E84BAEDE5C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15BF29-09FB-1B4C-B209-EF30188E96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14D51-FF5A-5F4B-8DF0-6C74A47B93BC}" type="datetimeFigureOut">
              <a:rPr lang="en-US" smtClean="0"/>
              <a:t>4/9/18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844892-3B28-6342-A427-CACDD73DF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1D3A8D-2A5A-1247-9255-191B9612F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3573E-04E2-9B4E-A753-1C04CA4B34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8992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998DDA2-3A11-364C-8F85-F7D79BA6692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5798A9-A032-3042-9D29-4CE9D24911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0899A2-473B-B940-BD47-7464EB08B3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14D51-FF5A-5F4B-8DF0-6C74A47B93BC}" type="datetimeFigureOut">
              <a:rPr lang="en-US" smtClean="0"/>
              <a:t>4/9/18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FE32F4-43E0-7A4E-81B5-6F8F22D1D3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BC6BEE-AB99-5440-A367-88876B9DF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3573E-04E2-9B4E-A753-1C04CA4B34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040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BEB2A-681A-334E-80F0-73FB2C1377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2BAAA1-2609-684C-9007-4A4BFD962C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3C3F18-21D8-E245-A791-792BBBBFD0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14D51-FF5A-5F4B-8DF0-6C74A47B93BC}" type="datetimeFigureOut">
              <a:rPr lang="en-US" smtClean="0"/>
              <a:t>4/9/18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334C1C-5333-3940-84FC-F8E43C27C9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63759B-0EB1-3C44-AA4F-BF34B337F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3573E-04E2-9B4E-A753-1C04CA4B34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9194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F1A9BF-57FE-B34D-A34E-B0B8603C0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5C6244-E56B-0A48-8A9F-2C6B2C566F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C9276F-C83B-D047-B7F8-7E331C64BD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14D51-FF5A-5F4B-8DF0-6C74A47B93BC}" type="datetimeFigureOut">
              <a:rPr lang="en-US" smtClean="0"/>
              <a:t>4/9/18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A8D10C-F631-F84B-9065-CBCB7DF7C4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23B7F4-9878-9946-831E-F9B07D8874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3573E-04E2-9B4E-A753-1C04CA4B34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4716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77B37D-8BE9-FF46-9197-E4683E7DE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E2AD46-09BB-BF47-A001-B288C69207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7EB387-F58E-4144-8281-3C10E3F3FE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BC6F2F-22C9-4641-BDE7-F671CECC47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14D51-FF5A-5F4B-8DF0-6C74A47B93BC}" type="datetimeFigureOut">
              <a:rPr lang="en-US" smtClean="0"/>
              <a:t>4/9/18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350464-2D25-964F-B77F-FA0941883B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3F6E05-8426-D84E-84D1-08E9FD0E9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3573E-04E2-9B4E-A753-1C04CA4B34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9422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8992A-0B0E-744E-B3D8-BA309EC22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CE8386-C74F-6F4A-BBC6-A878FA3910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36F29B-379B-C949-A571-51BA3EB374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4F8E280-FA2D-2547-89B2-15FB044547D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59FAA0B-9BC2-DF40-B537-977B057DEA7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EE1801C-A10F-0649-B8B2-CA6A7540CE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14D51-FF5A-5F4B-8DF0-6C74A47B93BC}" type="datetimeFigureOut">
              <a:rPr lang="en-US" smtClean="0"/>
              <a:t>4/9/18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4B5AA8-C205-4442-9519-3A30BC3DDF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C5B1156-7DA2-3C4E-BEF6-DF768E20C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3573E-04E2-9B4E-A753-1C04CA4B34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5623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5AFF6-A3B6-BD42-B175-7A4651D0D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3AF980-75A5-5849-AC2B-EBB02364BE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14D51-FF5A-5F4B-8DF0-6C74A47B93BC}" type="datetimeFigureOut">
              <a:rPr lang="en-US" smtClean="0"/>
              <a:t>4/9/18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423511-56B1-F141-B4A0-52B16B97B2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E8AFCD-2393-CA42-952E-0E972F4FF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3573E-04E2-9B4E-A753-1C04CA4B34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0098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E705914-20C6-0D43-B138-B42CC349C3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14D51-FF5A-5F4B-8DF0-6C74A47B93BC}" type="datetimeFigureOut">
              <a:rPr lang="en-US" smtClean="0"/>
              <a:t>4/9/18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E596E96-AFE5-2549-BD4B-C6FB16D41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43152C-92B4-E94D-A6FA-5BDC1584D0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3573E-04E2-9B4E-A753-1C04CA4B34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9537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F39A59-BF77-2145-A234-294A0DC5CE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4D7F60-CD8B-1A47-BFFD-8DF5256D9E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A6DB5F-5EFA-1E4F-953A-2170BE134D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1F0074-4AAA-B341-9F07-DB456E4C3D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14D51-FF5A-5F4B-8DF0-6C74A47B93BC}" type="datetimeFigureOut">
              <a:rPr lang="en-US" smtClean="0"/>
              <a:t>4/9/18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731CFC-FFC6-C644-BD93-474C7DBB81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2ED595-270E-924E-B424-ED65B2374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3573E-04E2-9B4E-A753-1C04CA4B34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73429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6DC54-2EED-3341-A8E7-BE5AD64AC3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4720E0D-B1A7-6448-AB0C-8AB6BED9AA7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00D886-0C17-5C49-8344-B2B95158F2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814FC0-3748-7642-B42D-9800CCA0D9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14D51-FF5A-5F4B-8DF0-6C74A47B93BC}" type="datetimeFigureOut">
              <a:rPr lang="en-US" smtClean="0"/>
              <a:t>4/9/18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A4AB9A-3031-204C-A7BE-D98F534463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8F8241-9D72-4444-BFE8-AFBF5E5F37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3573E-04E2-9B4E-A753-1C04CA4B34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6595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7D55644-4574-C74F-80DE-10648DD727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B03046-A4F3-644A-ADCC-B0D43DFA40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6A1CEC-4061-9340-82A4-1A82C2F8A2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714D51-FF5A-5F4B-8DF0-6C74A47B93BC}" type="datetimeFigureOut">
              <a:rPr lang="en-US" smtClean="0"/>
              <a:t>4/9/18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DF1305-6E5D-FD43-82ED-9363E6F970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E5A64C-3AE4-5D44-A410-1B31106CD8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93573E-04E2-9B4E-A753-1C04CA4B34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3938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tif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8A627-014B-ED44-B0FB-E4B2898055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67882" y="241417"/>
            <a:ext cx="9144000" cy="1754651"/>
          </a:xfrm>
        </p:spPr>
        <p:txBody>
          <a:bodyPr/>
          <a:lstStyle/>
          <a:p>
            <a:r>
              <a:rPr lang="en-US" dirty="0"/>
              <a:t>Healthy Hearts: Is it Time for Our data to Move?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702C7D-4182-1D47-AD6D-9401CBFC05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12" y="2709746"/>
            <a:ext cx="5664469" cy="374681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2844811-F6E5-4542-B11A-E6C1116A6F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2761" y="2709746"/>
            <a:ext cx="6660995" cy="3746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809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E92A2-AFDB-8040-B6A9-8438DE894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DBMS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230EE9-3D37-8A4F-B473-0FA6CAC853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3803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F22507-7A0D-B643-8695-03F0840B84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DBMS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D4A711-82EE-024D-885E-476F39B107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4126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500D5-9098-EA4E-B03A-EE392FE650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DBMS 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72CB4B-0D51-5041-9E01-2DF801E1E9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1388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EBFA97-F100-B94D-8EF8-8053FA0A5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1100"/>
            <a:ext cx="10515600" cy="1325563"/>
          </a:xfrm>
        </p:spPr>
        <p:txBody>
          <a:bodyPr/>
          <a:lstStyle/>
          <a:p>
            <a:r>
              <a:rPr lang="en-US" dirty="0"/>
              <a:t>Why do we care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F507FA-D257-9641-A03C-9A5EA75A7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6663"/>
            <a:ext cx="10515600" cy="4730300"/>
          </a:xfrm>
        </p:spPr>
        <p:txBody>
          <a:bodyPr/>
          <a:lstStyle/>
          <a:p>
            <a:r>
              <a:rPr lang="en-US" dirty="0"/>
              <a:t>Programs get funding based on the quality and impact of their programs</a:t>
            </a:r>
          </a:p>
          <a:p>
            <a:pPr lvl="1"/>
            <a:r>
              <a:rPr lang="en-US" dirty="0"/>
              <a:t>Data analysis and statistics! …</a:t>
            </a:r>
          </a:p>
          <a:p>
            <a:pPr lvl="2"/>
            <a:r>
              <a:rPr lang="en-US" dirty="0"/>
              <a:t>BORING!</a:t>
            </a:r>
          </a:p>
          <a:p>
            <a:r>
              <a:rPr lang="en-US" dirty="0"/>
              <a:t>Results of these analyses show stakeholders the program is hugely beneficial and deserves more funding…</a:t>
            </a:r>
          </a:p>
          <a:p>
            <a:pPr lvl="1"/>
            <a:r>
              <a:rPr lang="en-US" dirty="0"/>
              <a:t>and this is how employees get paid… </a:t>
            </a:r>
          </a:p>
          <a:p>
            <a:pPr lvl="2"/>
            <a:r>
              <a:rPr lang="en-US" dirty="0"/>
              <a:t>NOT BORING!</a:t>
            </a:r>
          </a:p>
          <a:p>
            <a:pPr lvl="1"/>
            <a:r>
              <a:rPr lang="en-US" dirty="0"/>
              <a:t>And programs continue to expand… </a:t>
            </a:r>
          </a:p>
          <a:p>
            <a:pPr lvl="2"/>
            <a:r>
              <a:rPr lang="en-US" dirty="0"/>
              <a:t>NOT BORNG!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6109CA-42EA-A24A-879C-22E6016911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2937" y="1957506"/>
            <a:ext cx="3416300" cy="2260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B5500E7-1881-CE49-A7FB-7536A35EA3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3373" y="3540344"/>
            <a:ext cx="2852381" cy="29731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955A409-6CF1-9D42-B679-310F62ADFA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2587" y="3481506"/>
            <a:ext cx="4284280" cy="320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911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859FD-4F84-EC4A-8552-DD6CE02D7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of storage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DAF3CA-1477-2E4F-A67E-C5424E6C74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3406254" cy="4575175"/>
          </a:xfrm>
        </p:spPr>
        <p:txBody>
          <a:bodyPr/>
          <a:lstStyle/>
          <a:p>
            <a:r>
              <a:rPr lang="en-US" dirty="0"/>
              <a:t>Exponential Growth</a:t>
            </a:r>
          </a:p>
          <a:p>
            <a:r>
              <a:rPr lang="en-US" dirty="0"/>
              <a:t>Multiple Files of same data</a:t>
            </a:r>
          </a:p>
          <a:p>
            <a:r>
              <a:rPr lang="en-US" dirty="0"/>
              <a:t>Things to consider:</a:t>
            </a:r>
          </a:p>
          <a:p>
            <a:pPr lvl="1"/>
            <a:r>
              <a:rPr lang="en-US" dirty="0"/>
              <a:t>How will our current system 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C80DA7-296B-C34D-86E4-141D777732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7797" y="365125"/>
            <a:ext cx="7865596" cy="5899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507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68917-7E29-A04E-9029-9577ADD3F9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spreadsheets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7E36E7-0F3C-6A40-A834-E00F7530CE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0972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87A100-C0CA-2B4D-8F36-D2BA1040D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databases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40FC82-53C2-2244-B413-8D8F33648D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2171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393404-5231-E94A-B813-433B9CEF12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important for Healthy Hearts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09A8FC-7533-1043-B38D-906E055A12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Minimal access</a:t>
            </a:r>
          </a:p>
          <a:p>
            <a:pPr lvl="1"/>
            <a:r>
              <a:rPr lang="en-US" dirty="0"/>
              <a:t>Only one person (database manager) or a small set of people should have editing rights over the database</a:t>
            </a:r>
          </a:p>
          <a:p>
            <a:r>
              <a:rPr lang="en-US" dirty="0"/>
              <a:t>Quick reports</a:t>
            </a:r>
          </a:p>
          <a:p>
            <a:pPr lvl="1"/>
            <a:r>
              <a:rPr lang="en-US" dirty="0"/>
              <a:t>However, everybody in the office should have the ability to quickly generate reports from the data in the database</a:t>
            </a:r>
          </a:p>
          <a:p>
            <a:r>
              <a:rPr lang="en-US" dirty="0"/>
              <a:t>Security</a:t>
            </a:r>
          </a:p>
          <a:p>
            <a:pPr lvl="1"/>
            <a:r>
              <a:rPr lang="en-US" dirty="0"/>
              <a:t>From any outside threats</a:t>
            </a:r>
          </a:p>
          <a:p>
            <a:pPr lvl="1"/>
            <a:r>
              <a:rPr lang="en-US" dirty="0"/>
              <a:t>Remaining HIPAA compliant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38378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3CB80-560E-4344-9739-64315B1AC2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 systems available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BBDFD0-8608-234A-8065-A49710EFDB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Microsoft Access</a:t>
            </a:r>
          </a:p>
          <a:p>
            <a:r>
              <a:rPr lang="en-US" dirty="0"/>
              <a:t>Microsoft SQL Server Express</a:t>
            </a:r>
          </a:p>
          <a:p>
            <a:r>
              <a:rPr lang="en-US" dirty="0"/>
              <a:t>Microsoft SQL Server</a:t>
            </a:r>
          </a:p>
        </p:txBody>
      </p:sp>
    </p:spTree>
    <p:extLst>
      <p:ext uri="{BB962C8B-B14F-4D97-AF65-F5344CB8AC3E}">
        <p14:creationId xmlns:p14="http://schemas.microsoft.com/office/powerpoint/2010/main" val="10075309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1CA912-0C47-7949-91D5-59F527327E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Access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9747C3-7FC1-C94B-BF26-9219E316C6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Fast Facts: </a:t>
            </a:r>
          </a:p>
          <a:p>
            <a:pPr lvl="1"/>
            <a:r>
              <a:rPr lang="en-US" dirty="0"/>
              <a:t>Pre-installed with the Microsoft Suite (should already be on all the machines).</a:t>
            </a:r>
          </a:p>
          <a:p>
            <a:pPr lvl="1"/>
            <a:r>
              <a:rPr lang="en-US" dirty="0"/>
              <a:t>Generally used for very basic, small scale databases.</a:t>
            </a:r>
          </a:p>
          <a:p>
            <a:pPr lvl="1"/>
            <a:r>
              <a:rPr lang="en-US" dirty="0"/>
              <a:t>Easy to use, basically the database focused version of Excel.</a:t>
            </a:r>
          </a:p>
          <a:p>
            <a:pPr lvl="2"/>
            <a:r>
              <a:rPr lang="en-US" dirty="0"/>
              <a:t>Easy integration/migration with pre-existing Excel tables.</a:t>
            </a:r>
          </a:p>
          <a:p>
            <a:pPr lvl="1"/>
            <a:r>
              <a:rPr lang="en-US" dirty="0"/>
              <a:t>Built in forms, reports, other utilities you can use to easily build own databased.</a:t>
            </a:r>
          </a:p>
          <a:p>
            <a:pPr lvl="1"/>
            <a:r>
              <a:rPr lang="en-US" dirty="0"/>
              <a:t>Well suited for non-technical users.</a:t>
            </a:r>
          </a:p>
          <a:p>
            <a:r>
              <a:rPr lang="en-US" dirty="0"/>
              <a:t>Security: Not secure</a:t>
            </a:r>
          </a:p>
          <a:p>
            <a:pPr lvl="1"/>
            <a:r>
              <a:rPr lang="en-US" dirty="0"/>
              <a:t>Doesn’t support transactional consistency, meaning you can only recover the database to the last full backup .</a:t>
            </a:r>
          </a:p>
          <a:p>
            <a:r>
              <a:rPr lang="en-US" dirty="0"/>
              <a:t>Reports: Easy to create a variety of reports through use of “wizards”.</a:t>
            </a:r>
          </a:p>
          <a:p>
            <a:r>
              <a:rPr lang="en-US" dirty="0"/>
              <a:t>Scalability: Not highly scalable, performance issues arise after more than couple thousands of lines of data or more than a handful of users accessing.</a:t>
            </a:r>
          </a:p>
          <a:p>
            <a:r>
              <a:rPr lang="en-US" dirty="0"/>
              <a:t>Performance: Better than Excel… but only marginally. </a:t>
            </a:r>
          </a:p>
        </p:txBody>
      </p:sp>
    </p:spTree>
    <p:extLst>
      <p:ext uri="{BB962C8B-B14F-4D97-AF65-F5344CB8AC3E}">
        <p14:creationId xmlns:p14="http://schemas.microsoft.com/office/powerpoint/2010/main" val="28728770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3DD18-0548-2848-BD3B-0277C93ACB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SQL Server Express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A5BB30-222A-6549-87C8-CA8B442A80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Fast Facts:</a:t>
            </a:r>
          </a:p>
          <a:p>
            <a:pPr lvl="1"/>
            <a:r>
              <a:rPr lang="en-US" dirty="0"/>
              <a:t>Free to download from Microsoft.</a:t>
            </a:r>
          </a:p>
          <a:p>
            <a:pPr lvl="1"/>
            <a:r>
              <a:rPr lang="en-US" dirty="0"/>
              <a:t>Used for small to medium scale applications.</a:t>
            </a:r>
          </a:p>
          <a:p>
            <a:pPr lvl="1"/>
            <a:r>
              <a:rPr lang="en-US" dirty="0"/>
              <a:t>Requires decent amount of technical ability to implement and manage tables.</a:t>
            </a:r>
          </a:p>
          <a:p>
            <a:r>
              <a:rPr lang="en-US" dirty="0"/>
              <a:t>Security: Very secure</a:t>
            </a:r>
          </a:p>
          <a:p>
            <a:pPr lvl="1"/>
            <a:r>
              <a:rPr lang="en-US" dirty="0"/>
              <a:t>Transactional consistency, meaning there is a backup and recovery architecture in place so you could recover to any point in the database’s lifetime if necessary.</a:t>
            </a:r>
          </a:p>
          <a:p>
            <a:r>
              <a:rPr lang="en-US" dirty="0"/>
              <a:t>Reports: Requires an additional application to act as user-facing interface for reports.</a:t>
            </a:r>
          </a:p>
          <a:p>
            <a:r>
              <a:rPr lang="en-US" dirty="0"/>
              <a:t>Scalability: Highly scalable, with ability to easily upgrade software later with growing needs. </a:t>
            </a:r>
          </a:p>
          <a:p>
            <a:pPr lvl="1"/>
            <a:r>
              <a:rPr lang="en-US" dirty="0"/>
              <a:t>Supports essentially an unlimited amount of lines and high amount of concurrent users. </a:t>
            </a:r>
          </a:p>
          <a:p>
            <a:r>
              <a:rPr lang="en-US" dirty="0"/>
              <a:t>Performance: Great, most commonly used enterprise relational database management systems by small to medium sized businesses.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01812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</TotalTime>
  <Words>448</Words>
  <Application>Microsoft Macintosh PowerPoint</Application>
  <PresentationFormat>Widescreen</PresentationFormat>
  <Paragraphs>62</Paragraphs>
  <Slides>12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Healthy Hearts: Is it Time for Our data to Move? </vt:lpstr>
      <vt:lpstr>Why do we care</vt:lpstr>
      <vt:lpstr>State of storage</vt:lpstr>
      <vt:lpstr>Using spreadsheets</vt:lpstr>
      <vt:lpstr>Using databases</vt:lpstr>
      <vt:lpstr>What’s important for Healthy Hearts </vt:lpstr>
      <vt:lpstr>Database systems available </vt:lpstr>
      <vt:lpstr>Microsoft Access</vt:lpstr>
      <vt:lpstr>Microsoft SQL Server Express</vt:lpstr>
      <vt:lpstr>DBMS 2</vt:lpstr>
      <vt:lpstr>DBMS 3</vt:lpstr>
      <vt:lpstr>DBMS 4</vt:lpstr>
    </vt:vector>
  </TitlesOfParts>
  <Company/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Insert title here</dc:title>
  <dc:creator>Bridget Balkaran</dc:creator>
  <cp:lastModifiedBy>Bridget Balkaran</cp:lastModifiedBy>
  <cp:revision>10</cp:revision>
  <dcterms:created xsi:type="dcterms:W3CDTF">2018-04-04T19:29:20Z</dcterms:created>
  <dcterms:modified xsi:type="dcterms:W3CDTF">2018-04-09T18:12:39Z</dcterms:modified>
</cp:coreProperties>
</file>